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14"/>
  </p:notesMasterIdLst>
  <p:handoutMasterIdLst>
    <p:handoutMasterId r:id="rId15"/>
  </p:handoutMasterIdLst>
  <p:sldIdLst>
    <p:sldId id="450" r:id="rId2"/>
    <p:sldId id="391" r:id="rId3"/>
    <p:sldId id="447" r:id="rId4"/>
    <p:sldId id="440" r:id="rId5"/>
    <p:sldId id="446" r:id="rId6"/>
    <p:sldId id="448" r:id="rId7"/>
    <p:sldId id="400" r:id="rId8"/>
    <p:sldId id="449" r:id="rId9"/>
    <p:sldId id="442" r:id="rId10"/>
    <p:sldId id="443" r:id="rId11"/>
    <p:sldId id="445" r:id="rId12"/>
    <p:sldId id="444" r:id="rId13"/>
  </p:sldIdLst>
  <p:sldSz cx="9144000" cy="6858000" type="screen4x3"/>
  <p:notesSz cx="6985000" cy="92837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AC04"/>
    <a:srgbClr val="03A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52" autoAdjust="0"/>
  </p:normalViewPr>
  <p:slideViewPr>
    <p:cSldViewPr snapToGrid="0" snapToObjects="1">
      <p:cViewPr>
        <p:scale>
          <a:sx n="40" d="100"/>
          <a:sy n="40" d="100"/>
        </p:scale>
        <p:origin x="-67" y="-2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DAB84-064A-43A8-8EE0-2D74A9656AD2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455E7-A68A-426D-8F96-91B3397BF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4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6A89244-A708-4203-835E-848565900EAB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B80612B-8E7B-4429-A6A1-D5828BDA0A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16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0612B-8E7B-4429-A6A1-D5828BDA0A9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4790">
              <a:defRPr/>
            </a:pPr>
            <a:r>
              <a:rPr lang="en-US" dirty="0" smtClean="0"/>
              <a:t>U.S.-$15 trillion</a:t>
            </a:r>
          </a:p>
          <a:p>
            <a:pPr defTabSz="464790">
              <a:defRPr/>
            </a:pPr>
            <a:r>
              <a:rPr lang="en-US" dirty="0" smtClean="0"/>
              <a:t>Japan-$4 trillion</a:t>
            </a:r>
          </a:p>
          <a:p>
            <a:pPr defTabSz="464790">
              <a:defRPr/>
            </a:pPr>
            <a:r>
              <a:rPr lang="en-US" dirty="0" smtClean="0"/>
              <a:t>Australia-$917 billion</a:t>
            </a:r>
          </a:p>
          <a:p>
            <a:pPr defTabSz="464790">
              <a:defRPr/>
            </a:pPr>
            <a:r>
              <a:rPr lang="en-US" dirty="0" smtClean="0"/>
              <a:t>Malaysia-$447 billion</a:t>
            </a:r>
          </a:p>
          <a:p>
            <a:pPr defTabSz="464790">
              <a:defRPr/>
            </a:pPr>
            <a:r>
              <a:rPr lang="en-US" dirty="0" smtClean="0"/>
              <a:t>Singapore-$314 billion </a:t>
            </a:r>
          </a:p>
          <a:p>
            <a:pPr defTabSz="464790">
              <a:defRPr/>
            </a:pPr>
            <a:r>
              <a:rPr lang="en-US" dirty="0" smtClean="0"/>
              <a:t>Peru-$301</a:t>
            </a:r>
            <a:r>
              <a:rPr lang="en-US" baseline="0" dirty="0" smtClean="0"/>
              <a:t> billion</a:t>
            </a:r>
            <a:endParaRPr lang="en-US" dirty="0" smtClean="0"/>
          </a:p>
          <a:p>
            <a:pPr defTabSz="464790">
              <a:defRPr/>
            </a:pPr>
            <a:r>
              <a:rPr lang="en-US" dirty="0" smtClean="0"/>
              <a:t>Vietnam-$299 billion</a:t>
            </a:r>
          </a:p>
          <a:p>
            <a:r>
              <a:rPr lang="en-US" dirty="0" smtClean="0"/>
              <a:t>Chile-$281 billion</a:t>
            </a:r>
          </a:p>
          <a:p>
            <a:pPr defTabSz="464790">
              <a:defRPr/>
            </a:pPr>
            <a:r>
              <a:rPr lang="en-US" dirty="0" smtClean="0"/>
              <a:t>New Zealand-$123 billion</a:t>
            </a:r>
          </a:p>
          <a:p>
            <a:pPr defTabSz="464790">
              <a:defRPr/>
            </a:pPr>
            <a:r>
              <a:rPr lang="en-US" dirty="0" smtClean="0"/>
              <a:t>Brunei-$21 billion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0612B-8E7B-4429-A6A1-D5828BDA0A9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89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However a Plain Pack Group</a:t>
            </a:r>
            <a:r>
              <a:rPr lang="en-US" baseline="0" dirty="0" smtClean="0"/>
              <a:t> Slide Presentation in July 1994 showed that the tobacco companies initial international approach had failed as the international treaties offered little protection and other industries offered little support.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0612B-8E7B-4429-A6A1-D5828BDA0A9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0612B-8E7B-4429-A6A1-D5828BDA0A9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70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0612B-8E7B-4429-A6A1-D5828BDA0A9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6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71DC5-31D9-4612-8510-56B40CD02E5A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9BE47-FEC1-4DCD-B3EF-92D88EC762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1C224E-8BDB-4F50-8864-8B3C35A83CFE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73FE1-E162-4D12-B810-32B4E3CB9E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C2C1A7-7A8B-481B-9839-0B82A036A93D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4314-1B38-407F-BE94-8EDE03E378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309E5-C749-4863-A709-EC92B811B0DD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3638-E8D4-40BC-9CC6-3A4AB24D5B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05B574-F06C-459B-83BE-0272C6C1B6D3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DF1D6-1B7D-4845-B896-A1EC2EBB70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AF12FF-2A76-4D10-A9A7-BF05AD423770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92537-3F56-40EF-9EB8-368A5BFE9C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F93509-1799-4960-8546-4332C773B19C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C2FF0-D587-4E9E-A984-26EAB7D663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5C2296-9973-4AF1-A123-C541D4FEA1FB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1CA15-A523-4126-81D3-8712FDF0C2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0D9AA-2D46-457B-B33C-9AE9FC0A84A7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15833-B498-4682-B095-C337BC8DF8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C3AA3E-801F-4C76-8102-090F5B168B5F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8D15E-2A49-4E3C-9D0E-0F11D26571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2E40D8-F246-421A-B821-368675DED1C4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2A321-25E6-4FFC-A774-E2BB5E0A42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charset="0"/>
              </a:defRPr>
            </a:lvl1pPr>
          </a:lstStyle>
          <a:p>
            <a:fld id="{39CEB65E-CAB4-446D-8AE0-77BB84EAB234}" type="datetime1">
              <a:rPr lang="en-US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charset="0"/>
              </a:defRPr>
            </a:lvl1pPr>
          </a:lstStyle>
          <a:p>
            <a:fld id="{F6A8A091-DC70-4F9D-906F-EA50D39EA023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s-MX" sz="3600" dirty="0" err="1" smtClean="0"/>
              <a:t>How</a:t>
            </a:r>
            <a:r>
              <a:rPr lang="es-MX" sz="3600" dirty="0" smtClean="0"/>
              <a:t>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Tobacco</a:t>
            </a:r>
            <a:r>
              <a:rPr lang="es-MX" sz="3600" dirty="0" smtClean="0"/>
              <a:t> </a:t>
            </a:r>
            <a:r>
              <a:rPr lang="es-MX" sz="3600" dirty="0" err="1" smtClean="0"/>
              <a:t>Companies</a:t>
            </a:r>
            <a:r>
              <a:rPr lang="es-MX" sz="3600" dirty="0" smtClean="0"/>
              <a:t> </a:t>
            </a:r>
            <a:r>
              <a:rPr lang="es-MX" sz="3600" dirty="0" err="1" smtClean="0"/>
              <a:t>will</a:t>
            </a:r>
            <a:r>
              <a:rPr lang="es-MX" sz="3600" dirty="0" smtClean="0"/>
              <a:t> use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br>
              <a:rPr lang="es-MX" sz="3600" dirty="0" smtClean="0"/>
            </a:br>
            <a:r>
              <a:rPr lang="es-MX" sz="3600" dirty="0" err="1" smtClean="0"/>
              <a:t>Trans-Pacific</a:t>
            </a:r>
            <a:r>
              <a:rPr lang="es-MX" sz="3600" dirty="0" smtClean="0"/>
              <a:t> </a:t>
            </a:r>
            <a:r>
              <a:rPr lang="es-MX" sz="3600" dirty="0" err="1" smtClean="0"/>
              <a:t>Partnership</a:t>
            </a:r>
            <a:r>
              <a:rPr lang="es-MX" sz="3600" dirty="0" smtClean="0"/>
              <a:t> </a:t>
            </a:r>
            <a:r>
              <a:rPr lang="es-MX" sz="3600" dirty="0" err="1" smtClean="0"/>
              <a:t>Agreement</a:t>
            </a:r>
            <a:r>
              <a:rPr lang="es-MX" sz="3600" dirty="0" smtClean="0"/>
              <a:t> </a:t>
            </a:r>
            <a:r>
              <a:rPr lang="es-MX" sz="3600" dirty="0" err="1" smtClean="0"/>
              <a:t>to</a:t>
            </a:r>
            <a:r>
              <a:rPr lang="es-MX" sz="3600" dirty="0" smtClean="0"/>
              <a:t> Block Sensible </a:t>
            </a:r>
            <a:r>
              <a:rPr lang="es-MX" sz="3600" dirty="0" err="1" smtClean="0"/>
              <a:t>Public</a:t>
            </a:r>
            <a:r>
              <a:rPr lang="es-MX" sz="3600" dirty="0" smtClean="0"/>
              <a:t> </a:t>
            </a:r>
            <a:r>
              <a:rPr lang="es-MX" sz="3600" dirty="0" err="1" smtClean="0"/>
              <a:t>Health</a:t>
            </a:r>
            <a:r>
              <a:rPr lang="es-MX" sz="3600" dirty="0" smtClean="0"/>
              <a:t> </a:t>
            </a:r>
            <a:r>
              <a:rPr lang="es-MX" sz="3600" dirty="0" err="1" smtClean="0"/>
              <a:t>Policies</a:t>
            </a:r>
            <a:r>
              <a:rPr lang="es-MX" sz="3600" dirty="0" smtClean="0"/>
              <a:t> 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265714"/>
            <a:ext cx="6400800" cy="1752600"/>
          </a:xfrm>
        </p:spPr>
        <p:txBody>
          <a:bodyPr/>
          <a:lstStyle/>
          <a:p>
            <a:r>
              <a:rPr lang="en-US" dirty="0" smtClean="0"/>
              <a:t>Stanton A. Glantz, PhD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Crosbie</a:t>
            </a:r>
            <a:r>
              <a:rPr lang="en-US" smtClean="0"/>
              <a:t>, MA</a:t>
            </a:r>
            <a:endParaRPr lang="en-US" dirty="0" smtClean="0"/>
          </a:p>
          <a:p>
            <a:r>
              <a:rPr lang="en-US" dirty="0" smtClean="0"/>
              <a:t>University of California, San Francisco</a:t>
            </a:r>
          </a:p>
          <a:p>
            <a:endParaRPr lang="en-US" dirty="0" smtClean="0"/>
          </a:p>
          <a:p>
            <a:pPr eaLnBrk="1" hangingPunct="1"/>
            <a:r>
              <a:rPr lang="en-US" sz="2400" dirty="0" smtClean="0">
                <a:solidFill>
                  <a:srgbClr val="FFFFFF"/>
                </a:solidFill>
              </a:rPr>
              <a:t>13</a:t>
            </a:r>
            <a:r>
              <a:rPr lang="en-US" sz="2400" baseline="30000" dirty="0" smtClean="0">
                <a:solidFill>
                  <a:srgbClr val="FFFFFF"/>
                </a:solidFill>
              </a:rPr>
              <a:t>th</a:t>
            </a:r>
            <a:r>
              <a:rPr lang="en-US" sz="2400" dirty="0" smtClean="0">
                <a:solidFill>
                  <a:srgbClr val="FFFFFF"/>
                </a:solidFill>
              </a:rPr>
              <a:t> Round of TPP Negotiations</a:t>
            </a:r>
          </a:p>
          <a:p>
            <a:pPr eaLnBrk="1" hangingPunct="1"/>
            <a:r>
              <a:rPr lang="en-US" sz="2400" dirty="0" smtClean="0">
                <a:solidFill>
                  <a:srgbClr val="FFFFFF"/>
                </a:solidFill>
              </a:rPr>
              <a:t>July 2, 2012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PMI involvement during </a:t>
            </a:r>
            <a:br>
              <a:rPr lang="en-US" dirty="0" smtClean="0"/>
            </a:br>
            <a:r>
              <a:rPr lang="en-US" dirty="0" smtClean="0"/>
              <a:t>TPP </a:t>
            </a:r>
            <a:r>
              <a:rPr lang="en-US" dirty="0"/>
              <a:t>n</a:t>
            </a:r>
            <a:r>
              <a:rPr lang="en-US" dirty="0" smtClean="0"/>
              <a:t>egotiations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PMI lobbying USTR</a:t>
            </a:r>
          </a:p>
          <a:p>
            <a:pPr lvl="1"/>
            <a:r>
              <a:rPr lang="en-US" dirty="0" smtClean="0"/>
              <a:t>2010-Submitted comments for ISDS mechanism</a:t>
            </a:r>
          </a:p>
          <a:p>
            <a:pPr lvl="2"/>
            <a:r>
              <a:rPr lang="en-US" dirty="0" smtClean="0"/>
              <a:t>PMI searching for new avenues to block public health policies</a:t>
            </a:r>
          </a:p>
          <a:p>
            <a:r>
              <a:rPr lang="en-US" dirty="0" smtClean="0"/>
              <a:t>PMI lobbying TPP member countries</a:t>
            </a:r>
          </a:p>
          <a:p>
            <a:pPr lvl="1"/>
            <a:r>
              <a:rPr lang="en-US" dirty="0"/>
              <a:t>2012-Sponsored a closed meeting with trade representatives from TPP member countries</a:t>
            </a:r>
          </a:p>
          <a:p>
            <a:pPr lvl="2"/>
            <a:r>
              <a:rPr lang="en-US" dirty="0"/>
              <a:t>Violates WHO FCTC Article </a:t>
            </a:r>
            <a:r>
              <a:rPr lang="en-US" dirty="0" smtClean="0"/>
              <a:t>5.3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7863350" cy="365125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-Submission of Philip Morris International in Response to Proposed Trans-Pacific Partnership Trade Agreement. 6 January 2010 Available at: http://</a:t>
            </a:r>
            <a:r>
              <a:rPr lang="en-US" dirty="0" err="1" smtClean="0"/>
              <a:t>donttradeourlivesaway.files.wordpress.com</a:t>
            </a:r>
            <a:r>
              <a:rPr lang="en-US" dirty="0" smtClean="0"/>
              <a:t>/2011/04/</a:t>
            </a:r>
            <a:r>
              <a:rPr lang="en-US" dirty="0" err="1" smtClean="0"/>
              <a:t>ustr-phillip-morris-submission.pdf</a:t>
            </a:r>
            <a:r>
              <a:rPr lang="en-US" dirty="0" smtClean="0"/>
              <a:t>. </a:t>
            </a:r>
          </a:p>
          <a:p>
            <a:pPr algn="l">
              <a:defRPr/>
            </a:pPr>
            <a:r>
              <a:rPr lang="en-US" dirty="0" smtClean="0"/>
              <a:t>-United </a:t>
            </a:r>
            <a:r>
              <a:rPr lang="en-US" dirty="0"/>
              <a:t>States Trade Representative. Free Trade Agreements: Trans-Pacific Partnership.  2012.</a:t>
            </a:r>
          </a:p>
          <a:p>
            <a:pPr algn="l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35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TPP Investor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Investor-state </a:t>
            </a:r>
            <a:r>
              <a:rPr lang="en-US" dirty="0"/>
              <a:t>dispute settlement (ISDS) </a:t>
            </a:r>
            <a:r>
              <a:rPr lang="en-US" dirty="0" smtClean="0"/>
              <a:t>mechanism</a:t>
            </a:r>
          </a:p>
          <a:p>
            <a:r>
              <a:rPr lang="en-US" dirty="0" smtClean="0"/>
              <a:t>Allows foreign companies to “directly” sue governments</a:t>
            </a:r>
          </a:p>
          <a:p>
            <a:r>
              <a:rPr lang="en-US" dirty="0" smtClean="0"/>
              <a:t>Will unleash tobacco companies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41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for Tobacco in TPPA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Ambiguous language creates opportunities for the tobacco companies’ lawyers to exploit</a:t>
            </a:r>
          </a:p>
          <a:p>
            <a:r>
              <a:rPr lang="en-US" dirty="0" smtClean="0"/>
              <a:t>Simplest and best solution is complete carve out tobacco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142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Tobacco Companies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Sell 6 trillion cigarettes annually</a:t>
            </a:r>
          </a:p>
          <a:p>
            <a:r>
              <a:rPr lang="en-US" dirty="0" smtClean="0"/>
              <a:t>Kill 5.4 million annually</a:t>
            </a:r>
          </a:p>
          <a:p>
            <a:r>
              <a:rPr lang="en-US" dirty="0" smtClean="0"/>
              <a:t>By 2030 will kill 8 million annually </a:t>
            </a:r>
          </a:p>
          <a:p>
            <a:r>
              <a:rPr lang="en-US" dirty="0"/>
              <a:t>1 billion deaths expected for 21</a:t>
            </a:r>
            <a:r>
              <a:rPr lang="en-US" baseline="30000" dirty="0"/>
              <a:t>st</a:t>
            </a:r>
            <a:r>
              <a:rPr lang="en-US" dirty="0"/>
              <a:t> century</a:t>
            </a:r>
          </a:p>
          <a:p>
            <a:r>
              <a:rPr lang="en-US" dirty="0" smtClean="0"/>
              <a:t>80% of smokers now live in developing world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201" y="6356350"/>
            <a:ext cx="7732784" cy="365125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WHO Tobacco Facts: http://</a:t>
            </a:r>
            <a:r>
              <a:rPr lang="en-US" dirty="0" err="1" smtClean="0"/>
              <a:t>www.who.int</a:t>
            </a:r>
            <a:r>
              <a:rPr lang="en-US" dirty="0" smtClean="0"/>
              <a:t>/tobacco/</a:t>
            </a:r>
            <a:r>
              <a:rPr lang="en-US" dirty="0" err="1" smtClean="0"/>
              <a:t>mpower</a:t>
            </a:r>
            <a:r>
              <a:rPr lang="en-US" dirty="0" smtClean="0"/>
              <a:t>/</a:t>
            </a:r>
            <a:r>
              <a:rPr lang="en-US" dirty="0" err="1" smtClean="0"/>
              <a:t>tobacco_facts</a:t>
            </a:r>
            <a:r>
              <a:rPr lang="en-US" dirty="0" smtClean="0"/>
              <a:t>/en/</a:t>
            </a:r>
            <a:r>
              <a:rPr lang="en-US" dirty="0" err="1" smtClean="0"/>
              <a:t>index.html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Tobacco Control Policies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Smokefree policies</a:t>
            </a:r>
          </a:p>
          <a:p>
            <a:r>
              <a:rPr lang="en-US" dirty="0" smtClean="0"/>
              <a:t>Marketing bans</a:t>
            </a:r>
          </a:p>
          <a:p>
            <a:r>
              <a:rPr lang="en-US" dirty="0" smtClean="0"/>
              <a:t>Increased taxes</a:t>
            </a:r>
          </a:p>
          <a:p>
            <a:r>
              <a:rPr lang="en-US" dirty="0" smtClean="0"/>
              <a:t>Warning labels</a:t>
            </a:r>
          </a:p>
          <a:p>
            <a:r>
              <a:rPr lang="en-US" dirty="0" smtClean="0"/>
              <a:t>Prevent smoking and encourage cessation</a:t>
            </a:r>
          </a:p>
          <a:p>
            <a:r>
              <a:rPr lang="en-US" dirty="0" smtClean="0"/>
              <a:t>Improve health</a:t>
            </a:r>
          </a:p>
          <a:p>
            <a:pPr lvl="1"/>
            <a:r>
              <a:rPr lang="en-US" dirty="0" smtClean="0"/>
              <a:t>Rapid impacts on heart disease</a:t>
            </a:r>
          </a:p>
          <a:p>
            <a:r>
              <a:rPr lang="en-US" dirty="0" smtClean="0"/>
              <a:t>Cost multinational tobacco companies billions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Tobacco Companies </a:t>
            </a:r>
            <a:br>
              <a:rPr lang="en-US" dirty="0" smtClean="0"/>
            </a:br>
            <a:r>
              <a:rPr lang="en-US" dirty="0" smtClean="0"/>
              <a:t>Bigger Than Most Countries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6143"/>
            <a:ext cx="8229600" cy="4525963"/>
          </a:xfrm>
        </p:spPr>
        <p:txBody>
          <a:bodyPr/>
          <a:lstStyle/>
          <a:p>
            <a:r>
              <a:rPr lang="en-US" dirty="0" smtClean="0"/>
              <a:t>British American Tobacco </a:t>
            </a:r>
          </a:p>
          <a:p>
            <a:pPr lvl="1"/>
            <a:r>
              <a:rPr lang="en-US" dirty="0" smtClean="0"/>
              <a:t>$50 billion annual sales</a:t>
            </a:r>
          </a:p>
          <a:p>
            <a:r>
              <a:rPr lang="en-US" dirty="0" smtClean="0"/>
              <a:t>Philip Morris International</a:t>
            </a:r>
          </a:p>
          <a:p>
            <a:pPr lvl="1"/>
            <a:r>
              <a:rPr lang="en-US" dirty="0" smtClean="0"/>
              <a:t> $66 billion annual sales </a:t>
            </a:r>
          </a:p>
          <a:p>
            <a:pPr lvl="1"/>
            <a:r>
              <a:rPr lang="en-US" dirty="0" smtClean="0"/>
              <a:t>Larger than 139 countries’ GDP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1372" y="6161917"/>
            <a:ext cx="7459786" cy="365125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-CIA World </a:t>
            </a:r>
            <a:r>
              <a:rPr lang="en-US" dirty="0" err="1" smtClean="0"/>
              <a:t>Factbook</a:t>
            </a:r>
            <a:r>
              <a:rPr lang="en-US" dirty="0"/>
              <a:t>: https://www.cia.gov/library/publications/the-world-factbook/rankorder/2001rank.html?countryName=Australia&amp;countryCode=as&amp;regionCode=aus&amp;rank=19#</a:t>
            </a:r>
            <a:r>
              <a:rPr lang="en-US" dirty="0" smtClean="0"/>
              <a:t>as</a:t>
            </a:r>
          </a:p>
          <a:p>
            <a:pPr algn="l">
              <a:defRPr/>
            </a:pPr>
            <a:r>
              <a:rPr lang="en-US" dirty="0" smtClean="0"/>
              <a:t>-Global Tobacco Industry: http://seekingalpha.com/article/237020-global-tobacco-industry-cigarette-cos-go-their-separate-ways-in-battling-regulation</a:t>
            </a:r>
          </a:p>
          <a:p>
            <a:pPr algn="l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24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110343"/>
            <a:ext cx="8229600" cy="4525963"/>
          </a:xfrm>
        </p:spPr>
        <p:txBody>
          <a:bodyPr/>
          <a:lstStyle/>
          <a:p>
            <a:r>
              <a:rPr lang="en-US" dirty="0" smtClean="0"/>
              <a:t>Eliminate authority of governments to implement sensible public health policies to protect their people</a:t>
            </a:r>
          </a:p>
          <a:p>
            <a:r>
              <a:rPr lang="en-US" dirty="0" smtClean="0"/>
              <a:t>Local clean indoor air</a:t>
            </a:r>
          </a:p>
          <a:p>
            <a:r>
              <a:rPr lang="en-US" dirty="0" smtClean="0"/>
              <a:t>Companies routinely sue claiming preemption</a:t>
            </a:r>
          </a:p>
          <a:p>
            <a:pPr lvl="1"/>
            <a:r>
              <a:rPr lang="en-US" dirty="0" smtClean="0"/>
              <a:t>Even when not there</a:t>
            </a:r>
          </a:p>
          <a:p>
            <a:pPr lvl="1"/>
            <a:r>
              <a:rPr lang="en-US" dirty="0" smtClean="0"/>
              <a:t>Raise cost of protecting the public</a:t>
            </a:r>
          </a:p>
          <a:p>
            <a:pPr lvl="1"/>
            <a:r>
              <a:rPr lang="en-US" dirty="0" smtClean="0"/>
              <a:t>Deter action</a:t>
            </a:r>
          </a:p>
          <a:p>
            <a:r>
              <a:rPr lang="en-US" dirty="0" smtClean="0"/>
              <a:t>Bully governments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1" y="6356350"/>
            <a:ext cx="7637828" cy="365125"/>
          </a:xfrm>
        </p:spPr>
        <p:txBody>
          <a:bodyPr/>
          <a:lstStyle/>
          <a:p>
            <a:pPr algn="l">
              <a:defRPr/>
            </a:pPr>
            <a:r>
              <a:rPr lang="en-US" dirty="0"/>
              <a:t>-</a:t>
            </a:r>
            <a:r>
              <a:rPr lang="en-US" dirty="0" smtClean="0"/>
              <a:t>Nixon ML, Mahmoud L, </a:t>
            </a:r>
            <a:r>
              <a:rPr lang="en-US" dirty="0" err="1" smtClean="0"/>
              <a:t>Glantz</a:t>
            </a:r>
            <a:r>
              <a:rPr lang="en-US" dirty="0" smtClean="0"/>
              <a:t> SA. Tobacco industry litigation to deter local public health ordinances: the industry usually loses in court. </a:t>
            </a:r>
            <a:r>
              <a:rPr lang="en-US" dirty="0" err="1" smtClean="0"/>
              <a:t>Tob</a:t>
            </a:r>
            <a:r>
              <a:rPr lang="en-US" dirty="0" smtClean="0"/>
              <a:t> Control 2004;13(1):65-73. </a:t>
            </a:r>
          </a:p>
          <a:p>
            <a:pPr algn="l">
              <a:defRPr/>
            </a:pPr>
            <a:r>
              <a:rPr lang="en-US" dirty="0" smtClean="0"/>
              <a:t>-</a:t>
            </a:r>
            <a:r>
              <a:rPr lang="en-US" dirty="0" err="1" smtClean="0"/>
              <a:t>Dearlove</a:t>
            </a:r>
            <a:r>
              <a:rPr lang="en-US" dirty="0" smtClean="0"/>
              <a:t> </a:t>
            </a:r>
            <a:r>
              <a:rPr lang="en-US" dirty="0"/>
              <a:t>JV, </a:t>
            </a:r>
            <a:r>
              <a:rPr lang="en-US" dirty="0" err="1"/>
              <a:t>Glantz</a:t>
            </a:r>
            <a:r>
              <a:rPr lang="en-US" dirty="0"/>
              <a:t> SA. Boards of Health as venues for clean indoor air policy making. </a:t>
            </a:r>
            <a:r>
              <a:rPr lang="en-US" i="1" dirty="0"/>
              <a:t>Am J Public Health</a:t>
            </a:r>
            <a:r>
              <a:rPr lang="en-US" dirty="0"/>
              <a:t> 2002;92(2):257-265.</a:t>
            </a:r>
          </a:p>
          <a:p>
            <a:pPr algn="l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tobacco companies will argue that the </a:t>
            </a:r>
            <a:r>
              <a:rPr lang="en-US" i="1" dirty="0" smtClean="0"/>
              <a:t>TPP</a:t>
            </a:r>
            <a:r>
              <a:rPr lang="en-US" dirty="0" smtClean="0"/>
              <a:t> preempts all tobacco regulation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199" y="990600"/>
            <a:ext cx="8501743" cy="1143000"/>
          </a:xfrm>
        </p:spPr>
        <p:txBody>
          <a:bodyPr/>
          <a:lstStyle/>
          <a:p>
            <a:r>
              <a:rPr lang="en-US" sz="3600" dirty="0" smtClean="0"/>
              <a:t>Tobacco companies threaten governments even when their lawyers tell them </a:t>
            </a:r>
            <a:br>
              <a:rPr lang="en-US" sz="3600" dirty="0" smtClean="0"/>
            </a:br>
            <a:r>
              <a:rPr lang="en-US" sz="3600" dirty="0" smtClean="0"/>
              <a:t>they don’t have a case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</a:p>
        </p:txBody>
      </p:sp>
      <p:pic>
        <p:nvPicPr>
          <p:cNvPr id="4" name="Picture 2" descr="E:\International Treaties\International Treaty Pics\Screen shot 2011-12-19 at 12.17.21 P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260" y="2745460"/>
            <a:ext cx="5410683" cy="317561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30574" y="6126163"/>
            <a:ext cx="50193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Tobacco Company Plain Pack Group July 1994</a:t>
            </a:r>
          </a:p>
          <a:p>
            <a:pPr algn="ctr"/>
            <a:r>
              <a:rPr lang="en-US" dirty="0" err="1" smtClean="0"/>
              <a:t>tid</a:t>
            </a:r>
            <a:r>
              <a:rPr lang="en-US" dirty="0" smtClean="0"/>
              <a:t>/mjk78a99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in Bullying Governments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1994 threatened governments with multi-billion lawsuits for damages</a:t>
            </a:r>
          </a:p>
          <a:p>
            <a:r>
              <a:rPr lang="en-US" dirty="0" smtClean="0"/>
              <a:t>Governments withdrew proposals for plain packaging out of fear of losing in court</a:t>
            </a:r>
          </a:p>
          <a:p>
            <a:pPr lvl="1"/>
            <a:r>
              <a:rPr lang="en-US" dirty="0" smtClean="0"/>
              <a:t>Australia (Paris Convention, WTO, TRIPS)</a:t>
            </a:r>
          </a:p>
          <a:p>
            <a:pPr lvl="1"/>
            <a:r>
              <a:rPr lang="en-US" dirty="0" smtClean="0"/>
              <a:t>Canada (Paris Convention, WTO, TRIPS, NAFTA)</a:t>
            </a:r>
          </a:p>
          <a:p>
            <a:r>
              <a:rPr lang="en-US" dirty="0" smtClean="0"/>
              <a:t>Delayed these innovations for decades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Attacks on Public Health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smtClean="0"/>
              <a:t>Domestic Tobacco Control Policies</a:t>
            </a:r>
          </a:p>
          <a:p>
            <a:pPr lvl="1"/>
            <a:r>
              <a:rPr lang="en-US" sz="1800" dirty="0" smtClean="0"/>
              <a:t>Uruguay-Graphic Health Warning Labels covering 80% (2008) </a:t>
            </a:r>
          </a:p>
          <a:p>
            <a:pPr lvl="1"/>
            <a:r>
              <a:rPr lang="en-US" sz="1800" dirty="0" smtClean="0"/>
              <a:t>Australia-Plain Packaging (2012)</a:t>
            </a:r>
          </a:p>
          <a:p>
            <a:pPr lvl="1"/>
            <a:r>
              <a:rPr lang="en-US" sz="1800" dirty="0" smtClean="0"/>
              <a:t>Other governments seeking plain packaging (ex. New Zealand)</a:t>
            </a:r>
          </a:p>
          <a:p>
            <a:r>
              <a:rPr lang="en-US" sz="2400" dirty="0" smtClean="0"/>
              <a:t>PMI Bilateral Investment Treaty Challenges</a:t>
            </a:r>
          </a:p>
          <a:p>
            <a:pPr lvl="1"/>
            <a:r>
              <a:rPr lang="en-US" sz="1800" dirty="0" smtClean="0"/>
              <a:t>Uruguay-Switzerland BIT</a:t>
            </a:r>
          </a:p>
          <a:p>
            <a:pPr lvl="1"/>
            <a:r>
              <a:rPr lang="en-US" sz="1800" dirty="0" smtClean="0"/>
              <a:t>Australia-Hong Kong BIT</a:t>
            </a:r>
            <a:endParaRPr lang="en-US" dirty="0" smtClean="0"/>
          </a:p>
        </p:txBody>
      </p:sp>
      <p:pic>
        <p:nvPicPr>
          <p:cNvPr id="10" name="Picture 9" descr="Marlboro 100%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5509" y="1609956"/>
            <a:ext cx="1598360" cy="2152893"/>
          </a:xfrm>
          <a:prstGeom prst="rect">
            <a:avLst/>
          </a:prstGeom>
        </p:spPr>
      </p:pic>
      <p:pic>
        <p:nvPicPr>
          <p:cNvPr id="11" name="Picture 10" descr="Marlboro 80%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1815" y="2999281"/>
            <a:ext cx="1602387" cy="2288462"/>
          </a:xfrm>
          <a:prstGeom prst="rect">
            <a:avLst/>
          </a:prstGeom>
        </p:spPr>
      </p:pic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81000" y="5991225"/>
            <a:ext cx="8229600" cy="365125"/>
          </a:xfrm>
        </p:spPr>
        <p:txBody>
          <a:bodyPr/>
          <a:lstStyle/>
          <a:p>
            <a:pPr algn="l">
              <a:defRPr/>
            </a:pPr>
            <a:r>
              <a:rPr lang="en-US" dirty="0" smtClean="0"/>
              <a:t>-Porterfield MC. Philip Morris v. Uruguay: Will investor-State arbitration send restrictions up in smoke? http://</a:t>
            </a:r>
            <a:r>
              <a:rPr lang="en-US" dirty="0" err="1" smtClean="0"/>
              <a:t>www.iisd.org</a:t>
            </a:r>
            <a:r>
              <a:rPr lang="en-US" dirty="0" smtClean="0"/>
              <a:t>/</a:t>
            </a:r>
            <a:r>
              <a:rPr lang="en-US" dirty="0" err="1" smtClean="0"/>
              <a:t>itn</a:t>
            </a:r>
            <a:r>
              <a:rPr lang="en-US" dirty="0" smtClean="0"/>
              <a:t>/2011/07/12/philip-morris-v-uruguay-will-investor-state-arbitration-send-restrictions-on-tobacco-marketing-up-in-smoke/  </a:t>
            </a:r>
          </a:p>
          <a:p>
            <a:pPr algn="l">
              <a:defRPr/>
            </a:pPr>
            <a:r>
              <a:rPr lang="en-US" dirty="0" smtClean="0"/>
              <a:t>-</a:t>
            </a:r>
            <a:r>
              <a:rPr lang="en-US" dirty="0" err="1" smtClean="0"/>
              <a:t>Nottage</a:t>
            </a:r>
            <a:r>
              <a:rPr lang="en-US" dirty="0" smtClean="0"/>
              <a:t> </a:t>
            </a:r>
            <a:r>
              <a:rPr lang="en-US" dirty="0"/>
              <a:t>L. Investor-state Arbitration Policy and Practice after Philip Morris v Australia. </a:t>
            </a:r>
            <a:r>
              <a:rPr lang="en-US" u="sng" dirty="0"/>
              <a:t>http://blogs.usyd.edu.au/japaneselaw/2011/06/</a:t>
            </a:r>
            <a:r>
              <a:rPr lang="en-US" u="sng" dirty="0" err="1" smtClean="0"/>
              <a:t>isa_claim.html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9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35357</TotalTime>
  <Words>619</Words>
  <Application>Microsoft Office PowerPoint</Application>
  <PresentationFormat>On-screen Show (4:3)</PresentationFormat>
  <Paragraphs>93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How the Tobacco Companies will use the  Trans-Pacific Partnership Agreement to Block Sensible Public Health Policies </vt:lpstr>
      <vt:lpstr>Tobacco Companies</vt:lpstr>
      <vt:lpstr>Tobacco Control Policies Work</vt:lpstr>
      <vt:lpstr>Tobacco Companies  Bigger Than Most Countries </vt:lpstr>
      <vt:lpstr>Preemption</vt:lpstr>
      <vt:lpstr>The tobacco companies will argue that the TPP preempts all tobacco regulation</vt:lpstr>
      <vt:lpstr>Tobacco companies threaten governments even when their lawyers tell them  they don’t have a case  </vt:lpstr>
      <vt:lpstr>Success in Bullying Governments</vt:lpstr>
      <vt:lpstr>Current Attacks on Public Health</vt:lpstr>
      <vt:lpstr>PMI involvement during  TPP negotiations</vt:lpstr>
      <vt:lpstr>TPP Investor Rights</vt:lpstr>
      <vt:lpstr>Solution for Tobacco in TPPA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 Control Policymaking in Costa Rica:  The importance of FCTC Article 5.3</dc:title>
  <dc:creator>Eric Crosbie</dc:creator>
  <cp:lastModifiedBy>Ellen</cp:lastModifiedBy>
  <cp:revision>740</cp:revision>
  <dcterms:created xsi:type="dcterms:W3CDTF">2011-12-21T00:36:15Z</dcterms:created>
  <dcterms:modified xsi:type="dcterms:W3CDTF">2012-07-05T19:16:48Z</dcterms:modified>
</cp:coreProperties>
</file>